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6" r:id="rId4"/>
    <p:sldId id="267" r:id="rId5"/>
    <p:sldId id="276" r:id="rId6"/>
    <p:sldId id="268" r:id="rId7"/>
    <p:sldId id="271" r:id="rId8"/>
    <p:sldId id="270" r:id="rId9"/>
    <p:sldId id="272" r:id="rId10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аева Светлана Юрьевна" initials="КСЮ" lastIdx="0" clrIdx="0">
    <p:extLst>
      <p:ext uri="{19B8F6BF-5375-455C-9EA6-DF929625EA0E}">
        <p15:presenceInfo xmlns:p15="http://schemas.microsoft.com/office/powerpoint/2012/main" userId="S-1-5-21-5114151-2852420745-1517196922-1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35"/>
    <a:srgbClr val="A24A0E"/>
    <a:srgbClr val="B54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0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2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3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8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5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1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FAC9-AA54-4A88-8258-8D3A4B79A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8F8C-280A-4D45-8D25-0AD49F89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625" y="486530"/>
            <a:ext cx="1220525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207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450947" y="1621924"/>
            <a:ext cx="810065" cy="3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364479" y="1419667"/>
            <a:ext cx="6444343" cy="3355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ФИО указываются в полном соответствии с документом, удостоверяющим личность</a:t>
            </a:r>
          </a:p>
        </p:txBody>
      </p:sp>
      <p:sp>
        <p:nvSpPr>
          <p:cNvPr id="21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394176" y="1910463"/>
            <a:ext cx="6414646" cy="5448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Указываются ВСЕ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прежние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фамилии. 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случае изменения не только фамилий, а также имен и/или отчеств, то перечисление измененных данных осуществляется под соответствующей нумерацией (чтобы можно было соотнести к какой фамилии относилось имя и/или отчество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357817" y="3940147"/>
            <a:ext cx="6451004" cy="15397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 вносится в соответствии с данными паспорта гражданина Российской Федерации о регистрации по месту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случае отсутствия регистрации по месту жительства в пределах Российской Федерации необходимо указать только наименование субъекта по месту пребывания без указания конкретного адреса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364480" y="774895"/>
            <a:ext cx="6444343" cy="4645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списка кредиторов и должников гражданина утверждена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приказом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Минэкономразвития России от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05.08.2015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№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530</a:t>
            </a:r>
          </a:p>
        </p:txBody>
      </p:sp>
      <p:sp>
        <p:nvSpPr>
          <p:cNvPr id="46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394176" y="2663890"/>
            <a:ext cx="6414645" cy="4670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Дата и место рождения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указываются в полном соответствии с документом, удостоверяющим личность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5" y="609600"/>
            <a:ext cx="4207210" cy="6130834"/>
          </a:xfrm>
          <a:prstGeom prst="rect">
            <a:avLst/>
          </a:prstGeom>
        </p:spPr>
      </p:pic>
      <p:cxnSp>
        <p:nvCxnSpPr>
          <p:cNvPr id="63" name="Прямая со стрелкой 62"/>
          <p:cNvCxnSpPr>
            <a:stCxn id="31" idx="1"/>
          </p:cNvCxnSpPr>
          <p:nvPr/>
        </p:nvCxnSpPr>
        <p:spPr>
          <a:xfrm flipH="1" flipV="1">
            <a:off x="3610074" y="1001780"/>
            <a:ext cx="1754406" cy="541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фигурная скобка 24"/>
          <p:cNvSpPr/>
          <p:nvPr/>
        </p:nvSpPr>
        <p:spPr>
          <a:xfrm>
            <a:off x="4167753" y="1367202"/>
            <a:ext cx="240014" cy="493410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 flipV="1">
            <a:off x="4149828" y="2134252"/>
            <a:ext cx="1214651" cy="75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/>
          <p:cNvSpPr/>
          <p:nvPr/>
        </p:nvSpPr>
        <p:spPr>
          <a:xfrm>
            <a:off x="4153988" y="2360186"/>
            <a:ext cx="274808" cy="352641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>
            <a:off x="4461152" y="2534193"/>
            <a:ext cx="874427" cy="363205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>
            <a:off x="4161190" y="3920799"/>
            <a:ext cx="233170" cy="1539752"/>
          </a:xfrm>
          <a:prstGeom prst="rightBrace">
            <a:avLst>
              <a:gd name="adj1" fmla="val 0"/>
              <a:gd name="adj2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>
            <a:endCxn id="26" idx="1"/>
          </p:cNvCxnSpPr>
          <p:nvPr/>
        </p:nvCxnSpPr>
        <p:spPr>
          <a:xfrm flipH="1">
            <a:off x="4394360" y="4690675"/>
            <a:ext cx="866652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6" y="582929"/>
            <a:ext cx="4496374" cy="615035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075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4912242" y="5486400"/>
            <a:ext cx="7128719" cy="10782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ПОЯСНЕНИЯ ПО ЗАПОЛНЕНИЮ СТОЛБЦОВ СПИСКА КРЕДИТОРОВ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РАЗМЕЩЕНЫ В СЛАЙДАХ НИЖЕ (страницы с 3 по 7)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31488" y="582928"/>
            <a:ext cx="7309473" cy="4775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Важно указать всех известных кредиторов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Указание неполной (недостоверной)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 может повлечь для должника целый ряд неблагоприятных последствий, основным из которых является неприменение в отношении такого гражданина правила об освобождении от долгов после завершения процедуры банкротства.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заполнения списка 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кредиторов  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гражданин самостоятельно 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 узнать: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документах, оформленных при получении кредита, займа, при получении жилищно-коммунальных услуг и т.д. (кредитный договор, договор займа, расписка, договор аренды, договор о предоставлении коммунальных услуг, договор цессии и т.д.).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кредитора. Обратитесь к кредитору, чтобы получить копию кредитного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договора и (или) справку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оставшейся задолженности, иные необходимые сведения.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 кредитных историй (БКИ):</a:t>
            </a:r>
          </a:p>
          <a:p>
            <a:pPr marL="715963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через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Госуслуги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узнайте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каком бюро кредитных историй (БКИ) находится Ваша кредитная история.</a:t>
            </a:r>
          </a:p>
          <a:p>
            <a:pPr marL="715963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посмотрите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свою кредитную историю или запросите кредитный отчет в личном кабинете на сайте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соответствующего БКИ;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иное.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Информацию 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долгам по уплате обязательных платежей можно получить:</a:t>
            </a: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налогам, сборам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личном кабинете налогоплательщика на сайте ФНС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www.nalog.ru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штрафам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на портале государственных услуг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www.gosuslugi.ru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исполнительным производствам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на сайте ФССП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www.fssp.gov.ru, непосредственно у судебных приставов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A2E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63479" y="567956"/>
            <a:ext cx="1876508" cy="272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B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243777" y="6025533"/>
            <a:ext cx="276446" cy="514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4912241" y="720810"/>
            <a:ext cx="7128719" cy="8309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кредиторах гражданина,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которыми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возникли ВНЕ предпринимательской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algn="just"/>
            <a:r>
              <a:rPr lang="ru-RU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заявлении о признании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банкротом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внесудебном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 должно быть отмечено,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  <a:r>
              <a:rPr lang="ru-RU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и не был зарегистрирован в качестве </a:t>
            </a:r>
            <a:r>
              <a:rPr lang="ru-RU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4912242" y="1724656"/>
            <a:ext cx="7119664" cy="10868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Строка «Денежные обязательства»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обязанность должника уплатить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кредитору</a:t>
            </a:r>
            <a:r>
              <a:rPr lang="ru-RU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определенную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денежную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сумму.</a:t>
            </a:r>
          </a:p>
          <a:p>
            <a:pPr algn="just"/>
            <a:r>
              <a:rPr lang="ru-RU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 по отношению к должнику права требования по денежным обязательствам и иным обязательствам, об уплате обязательных платежей, о выплате выходных пособий и об оплате труда лиц, работающих или работавших по трудовому договору</a:t>
            </a:r>
          </a:p>
          <a:p>
            <a:pPr algn="just"/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4912242" y="2984453"/>
            <a:ext cx="7128719" cy="36848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Столбец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«Содержание обязательства»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указывается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карта;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коммунальные платежи;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арендные платежи;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за переданные товары, выполненные работы и оказанные услуги (ЖКХ, ремонт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уборка и т.д.);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задолженность, возникшая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причинения вреда имуществу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кредиторов;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алиментам;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(в том числе если основной должник, за которого дано поручительство, не допускал пока просрочки);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выплате компенсации сверх возмещения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вреда, за исключением вреда жизни или здоровью);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выплате вознаграждения авторам результатов интеллектуальной деятельности;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учредителями (участниками) должника, вытекающих из такого участия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5" y="537967"/>
            <a:ext cx="4499238" cy="615139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643241" y="480678"/>
            <a:ext cx="1876508" cy="3491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8" idx="1"/>
          </p:cNvCxnSpPr>
          <p:nvPr/>
        </p:nvCxnSpPr>
        <p:spPr>
          <a:xfrm flipH="1">
            <a:off x="4017290" y="1136279"/>
            <a:ext cx="894951" cy="445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14" idx="1"/>
          </p:cNvCxnSpPr>
          <p:nvPr/>
        </p:nvCxnSpPr>
        <p:spPr>
          <a:xfrm rot="10800000">
            <a:off x="3476532" y="1321806"/>
            <a:ext cx="1435711" cy="94629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>
            <a:off x="1140737" y="1810693"/>
            <a:ext cx="3684760" cy="301480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146158" y="907920"/>
            <a:ext cx="6769709" cy="17362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Столбец «Кредитор» </a:t>
            </a:r>
            <a:r>
              <a:rPr lang="ru-RU" sz="11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указывается другая сторона обязательства: кредитор, фамилия, имя и отчество (последнее - при наличии</a:t>
            </a:r>
            <a:r>
              <a:rPr lang="ru-RU" sz="11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физического лица/ИП или наименование юридического лица.</a:t>
            </a:r>
          </a:p>
          <a:p>
            <a:pPr algn="just"/>
            <a:r>
              <a:rPr lang="ru-RU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11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кредитора необходимо указывать юридически верно </a:t>
            </a:r>
            <a:r>
              <a:rPr lang="ru-RU" sz="11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(полное или сокращенное) с указанием </a:t>
            </a:r>
            <a:r>
              <a:rPr lang="ru-RU" sz="1100" i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организационно-правовой </a:t>
            </a:r>
            <a:r>
              <a:rPr lang="ru-RU" sz="11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(ООО, ЗАО, ИП, УК и т.д.), так как это указано документе, на основании которого </a:t>
            </a:r>
            <a:r>
              <a:rPr lang="ru-RU" sz="1100" i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возникло </a:t>
            </a:r>
            <a:r>
              <a:rPr lang="ru-RU" sz="11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 (долг).</a:t>
            </a:r>
          </a:p>
          <a:p>
            <a:pPr algn="just"/>
            <a:r>
              <a:rPr lang="ru-RU" sz="11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lang="ru-RU" sz="11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договоре и/или квитанциях, и/или долговой  расписке и т.п.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146158" y="2998575"/>
            <a:ext cx="6769709" cy="11683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Столбец «Место нахождения (место жительства) кредитора» - </a:t>
            </a:r>
            <a:r>
              <a:rPr lang="ru-RU" sz="11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 юридического лица / адрес регистрации по месту жительства физического лица или ИП.</a:t>
            </a:r>
          </a:p>
          <a:p>
            <a:pPr algn="just"/>
            <a:r>
              <a:rPr lang="ru-RU" sz="11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1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обычно содержатся в конце договора, заключенного с кредитором.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204059" y="4522818"/>
            <a:ext cx="6711808" cy="16749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Столбец </a:t>
            </a:r>
            <a:r>
              <a:rPr lang="ru-RU" sz="11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«Основание возникновения» -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основание возникновения обязательства, а также реквизиты (дата, номер) соответствующего договора или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акта.</a:t>
            </a:r>
          </a:p>
          <a:p>
            <a:pPr algn="just"/>
            <a:r>
              <a:rPr lang="ru-RU" sz="1100" b="1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</a:p>
          <a:p>
            <a:pPr algn="just"/>
            <a:r>
              <a:rPr lang="ru-RU" sz="11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договор № 11111111-21 от 01.01.2021 г. или договор займа № 222222222 от 02.02.2022 г. или лицевой счет № 333333 от 03.03.2023, </a:t>
            </a:r>
            <a:r>
              <a:rPr lang="ru-RU" sz="11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Анкета-заявление от </a:t>
            </a:r>
            <a:r>
              <a:rPr lang="ru-RU" sz="11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03.07.2021, или исполнительская надпись нотариуса Иванова Ивана Ивановича № 11111 от 01.01.2022, и т.д.</a:t>
            </a:r>
            <a:endParaRPr lang="ru-RU" sz="1100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5" y="572733"/>
            <a:ext cx="4499238" cy="6151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96" y="438863"/>
            <a:ext cx="1883827" cy="493819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/>
          <p:nvPr/>
        </p:nvCxnSpPr>
        <p:spPr>
          <a:xfrm rot="10800000">
            <a:off x="1574359" y="1550504"/>
            <a:ext cx="3495587" cy="441262"/>
          </a:xfrm>
          <a:prstGeom prst="bentConnector3">
            <a:avLst>
              <a:gd name="adj1" fmla="val 2004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20" idx="1"/>
          </p:cNvCxnSpPr>
          <p:nvPr/>
        </p:nvCxnSpPr>
        <p:spPr>
          <a:xfrm rot="10800000">
            <a:off x="2369490" y="1701579"/>
            <a:ext cx="2776669" cy="1881166"/>
          </a:xfrm>
          <a:prstGeom prst="bentConnector3">
            <a:avLst>
              <a:gd name="adj1" fmla="val 8478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1" idx="1"/>
          </p:cNvCxnSpPr>
          <p:nvPr/>
        </p:nvCxnSpPr>
        <p:spPr>
          <a:xfrm rot="10800000">
            <a:off x="2994057" y="1864038"/>
            <a:ext cx="2210003" cy="3496243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155" y="6371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31118" y="6401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23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427" y="481404"/>
            <a:ext cx="11948575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4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400" b="1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Столбец «Сумма обязательства» -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сумма, которую гражданин должен кредитору(</a:t>
            </a:r>
            <a:r>
              <a:rPr lang="ru-RU" sz="1300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без учета суммы штрафов, пени и иных санкций (они вносятся отдельную колонку). </a:t>
            </a:r>
          </a:p>
          <a:p>
            <a:pPr lvl="0" algn="just">
              <a:defRPr/>
            </a:pPr>
            <a:r>
              <a:rPr lang="ru-RU" sz="13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рублях и отделяются </a:t>
            </a:r>
            <a:r>
              <a:rPr lang="ru-RU" sz="1300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 (запятая или точка) рубли от копеек. </a:t>
            </a:r>
            <a:endParaRPr lang="ru-RU" sz="1300" i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Пример, 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100 000,00 руб.</a:t>
            </a:r>
          </a:p>
          <a:p>
            <a:pPr lvl="0" algn="just">
              <a:defRPr/>
            </a:pPr>
            <a:endParaRPr lang="ru-RU" sz="1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отразить в списке кредиторов помимо просроченных обязательств, обязательства срок исполнения которых еще не наступил, обязательства по уплате алиментов и обязательства по договору поручительства независимо от просрочки основного должника, при этом общая сумма обязательств и обязательных платежей должна быть  не менее двадцати пяти тысяч рублей и не более одного миллиона рублей</a:t>
            </a:r>
            <a:r>
              <a:rPr lang="ru-RU" sz="13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endParaRPr lang="ru-RU" sz="1300" dirty="0" smtClean="0">
              <a:solidFill>
                <a:srgbClr val="1A2E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 колонке «в том числе задолженность» не может превышать сумму, указанную в колонке «всего».</a:t>
            </a:r>
          </a:p>
          <a:p>
            <a:pPr lvl="0" algn="ctr"/>
            <a:endParaRPr lang="ru-RU" sz="1300" b="1" dirty="0" smtClean="0">
              <a:solidFill>
                <a:srgbClr val="1A2E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по всему списку кредиторов должна быть не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менее 25 000,00 рулей и не более 1 000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000,00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pPr lvl="0" algn="just"/>
            <a:endParaRPr lang="ru-RU" sz="1300" dirty="0">
              <a:solidFill>
                <a:srgbClr val="1A2E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300" b="1" dirty="0">
              <a:solidFill>
                <a:srgbClr val="FF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общей суммы обязательств и обязательных платежей осуществляется по наибольшей сумме, указанной в столбце «Сумма обязательств» и по столбцу «Недоимка» в разделах </a:t>
            </a:r>
            <a:r>
              <a:rPr lang="en-US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списка кредиторов.</a:t>
            </a:r>
          </a:p>
          <a:p>
            <a:pPr lvl="0" algn="just">
              <a:defRPr/>
            </a:pPr>
            <a:endParaRPr lang="ru-RU" sz="1300" b="1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колонке «Всего» -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сумма основного обязательства, в том числе подлежащие уплате проценты в рублях (сумма, которую гражданин должен кредитору с учетом процентов на день подачи заявления по внесудебному банкротству без учета сумм штрафов, пени и иных санкций (то есть ту сумму с процентами, которую если бы гражданин внес в этот день, то освободился бы от данного обязательства (долга). Данная сумма может отличаться от суммы, которую гражданин брал у кредитора в случае если он изначально производил платежи</a:t>
            </a:r>
            <a:r>
              <a:rPr lang="ru-RU" sz="13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3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колонке «В том числе задолженность»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указывается размер </a:t>
            </a:r>
            <a:r>
              <a:rPr lang="ru-RU" sz="13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просроченной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r>
              <a:rPr lang="ru-RU" sz="1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3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сумме основного обязательства (с процентами) по состоянию на дату составления списка кредиторов и должников гражданина (за исключением неустойки (штрафа, пени), процентов за просрочку платежа, убытков в виде упущенной выгоды и иных финансовых санкций, начисленных на сумму основного обязательства). </a:t>
            </a:r>
            <a:endParaRPr lang="en-US" sz="13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300" b="1" dirty="0">
                <a:solidFill>
                  <a:srgbClr val="FF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</a:t>
            </a:r>
            <a:r>
              <a:rPr lang="ru-RU" sz="13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 неисполненные в срок обязательства по возврату денег, оплате товаров или услуг.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58" y="489398"/>
            <a:ext cx="188382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25" y="812778"/>
            <a:ext cx="6866283" cy="3080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>
              <a:defRPr/>
            </a:pPr>
            <a:r>
              <a:rPr lang="ru-RU" sz="1050" b="1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1: </a:t>
            </a:r>
          </a:p>
          <a:p>
            <a:pPr lvl="0" algn="just"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подает заявление в 2026 году.  В 2020 году  он взял кредит на 10 лет в размере </a:t>
            </a:r>
            <a:r>
              <a:rPr lang="en-US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000,00 рублей (сумма основного обязательства). К 2030 г. должен вернуть 1 100 000,00 р. с учетом процентов за кредит</a:t>
            </a:r>
            <a:r>
              <a:rPr lang="en-US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за кредит составляют 350  000,00 р.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года производил оплату вовремя, т.е. до 2024 года, и выплатил 400 000,00 рублей (ежемесячные платежи включая проценты по кредиту</a:t>
            </a:r>
            <a:r>
              <a:rPr lang="en-US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(300 000,00 основное обязательство + 100 000,00 проценты);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2024 до 2026 годы  кредит не оплачивал  и накопилась сумма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просроченной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задолженности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250 000,00 рублей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(где 200 000,00 р. сумма основного обязательства + 50 000,00 р. процентов по кредиту)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 до 2030 г., т.е. с 2026 по 2030 гг. - это обязательства срок исполнения которых еще не наступил в размере 350 000,00 рублей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(где 250 000,00 р. сумма основного обязательства + 100 000,00 р. процентов по кредиту)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на день подачи заявления сумма обязательств составляет 600 000,00 рублей (350 000,00 рублей, которые гражданин обязан выплатить в будущем и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задолженность, возникшая на день обращения, 250 000,00 рублей.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просрочку внесения платы по кредиту с 2024 года</a:t>
            </a: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гражданину начислили  штрафы, пени в размере   30 000, 00 рублей, которые в списке указывают в отдельной колонке и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суммы отражающиеся в колонках 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«Всего» </a:t>
            </a: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«В том числе задолженность»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35350"/>
              </p:ext>
            </p:extLst>
          </p:nvPr>
        </p:nvGraphicFramePr>
        <p:xfrm>
          <a:off x="6886158" y="812778"/>
          <a:ext cx="5148778" cy="3062635"/>
        </p:xfrm>
        <a:graphic>
          <a:graphicData uri="http://schemas.openxmlformats.org/drawingml/2006/table">
            <a:tbl>
              <a:tblPr/>
              <a:tblGrid>
                <a:gridCol w="2982119">
                  <a:extLst>
                    <a:ext uri="{9D8B030D-6E8A-4147-A177-3AD203B41FA5}">
                      <a16:colId xmlns:a16="http://schemas.microsoft.com/office/drawing/2014/main" val="1304989878"/>
                    </a:ext>
                  </a:extLst>
                </a:gridCol>
                <a:gridCol w="1379786">
                  <a:extLst>
                    <a:ext uri="{9D8B030D-6E8A-4147-A177-3AD203B41FA5}">
                      <a16:colId xmlns:a16="http://schemas.microsoft.com/office/drawing/2014/main" val="2264152858"/>
                    </a:ext>
                  </a:extLst>
                </a:gridCol>
                <a:gridCol w="786873">
                  <a:extLst>
                    <a:ext uri="{9D8B030D-6E8A-4147-A177-3AD203B41FA5}">
                      <a16:colId xmlns:a16="http://schemas.microsoft.com/office/drawing/2014/main" val="3106392663"/>
                    </a:ext>
                  </a:extLst>
                </a:gridCol>
              </a:tblGrid>
              <a:tr h="3303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Сумма обязательства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Штрафы, пени и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иные санкции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750171"/>
                  </a:ext>
                </a:extLst>
              </a:tr>
              <a:tr h="518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том числе задолжен­ность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0033"/>
                  </a:ext>
                </a:extLst>
              </a:tr>
              <a:tr h="2213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 </a:t>
                      </a: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сумма обязательств с процентами, состоящая из просроченной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задолженности с процентами (250 000,00)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суммы обязательств, которую необходимо было оплачивать еще 4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 с процентами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(до 2030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 - 350 000,00).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Штрафы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пени в данный столбец не включаются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 </a:t>
                      </a: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(просроченная задолженность (200 000,00 р.) с учетом процентов (50 000,00 р.).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Штрафы, пени в данный столбец не включаются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9552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5360" y="4011734"/>
            <a:ext cx="6865018" cy="2760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>
              <a:defRPr/>
            </a:pPr>
            <a:r>
              <a:rPr lang="ru-RU" sz="1050" b="1" i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2:</a:t>
            </a:r>
          </a:p>
          <a:p>
            <a:pPr lvl="0" algn="just">
              <a:defRPr/>
            </a:pP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подает заявление в 2026 году. В 2020 году взял кредит в размере 500 000,00 рублей (сумма основного обязательства).на 5 лет, до 2025 года. К 2025 г. должен вернуть 650 000,00 р. с учетом процентов за кредит (проценты за кредит составляют 150  000,00 р.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 производил оплату вовремя, то есть до 2021 года и выплатил 100 000,00 рублей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(ежемесячные платежи включая проценты по кредиту</a:t>
            </a:r>
            <a:r>
              <a:rPr lang="en-US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(60 000,00 основное обязательство + 40 000,00 проценты);</a:t>
            </a:r>
            <a:endParaRPr lang="ru-RU" sz="1050" i="1" dirty="0">
              <a:solidFill>
                <a:srgbClr val="955C3E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2021 года кредит не платил и  накопилась сумма просроченной задолженности </a:t>
            </a:r>
            <a:r>
              <a:rPr lang="ru-RU" sz="1050" b="1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процентов  </a:t>
            </a: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день подачи заявления на внесудебное банкротство в размере 550 000,00 рублей </a:t>
            </a:r>
            <a:r>
              <a:rPr lang="ru-RU" sz="1050" b="1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(где 400 000,00 р. сумма основного обязательства, а 150 000,00 р. сумма процентов по кредиту)</a:t>
            </a: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просрочку внесения платы по кредиту с 2025 года  гражданину начислили  штрафы, пени в размере   45 000 000, 00 рублей, которые в списке указывают в отдельной колонке и </a:t>
            </a:r>
            <a:r>
              <a:rPr lang="ru-RU" sz="1050" b="1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</a:t>
            </a: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суммы отражающиеся в колонках </a:t>
            </a:r>
            <a:r>
              <a:rPr lang="ru-RU" sz="1050" b="1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«Всего» и  «В том числе задолженность».</a:t>
            </a:r>
          </a:p>
          <a:p>
            <a:pPr lvl="0" algn="just">
              <a:defRPr/>
            </a:pPr>
            <a:r>
              <a:rPr lang="ru-RU" sz="1050" i="1" dirty="0">
                <a:solidFill>
                  <a:srgbClr val="955C3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есть, поскольку вся сумма просрочена, то суммы в колонках «Всего» и  «В том числе задолженность» одинаковые.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43181"/>
              </p:ext>
            </p:extLst>
          </p:nvPr>
        </p:nvGraphicFramePr>
        <p:xfrm>
          <a:off x="6866283" y="4011734"/>
          <a:ext cx="5148774" cy="2760258"/>
        </p:xfrm>
        <a:graphic>
          <a:graphicData uri="http://schemas.openxmlformats.org/drawingml/2006/table">
            <a:tbl>
              <a:tblPr/>
              <a:tblGrid>
                <a:gridCol w="3020101">
                  <a:extLst>
                    <a:ext uri="{9D8B030D-6E8A-4147-A177-3AD203B41FA5}">
                      <a16:colId xmlns:a16="http://schemas.microsoft.com/office/drawing/2014/main" val="2108097703"/>
                    </a:ext>
                  </a:extLst>
                </a:gridCol>
                <a:gridCol w="1345229">
                  <a:extLst>
                    <a:ext uri="{9D8B030D-6E8A-4147-A177-3AD203B41FA5}">
                      <a16:colId xmlns:a16="http://schemas.microsoft.com/office/drawing/2014/main" val="98299962"/>
                    </a:ext>
                  </a:extLst>
                </a:gridCol>
                <a:gridCol w="783444">
                  <a:extLst>
                    <a:ext uri="{9D8B030D-6E8A-4147-A177-3AD203B41FA5}">
                      <a16:colId xmlns:a16="http://schemas.microsoft.com/office/drawing/2014/main" val="1664882820"/>
                    </a:ext>
                  </a:extLst>
                </a:gridCol>
              </a:tblGrid>
              <a:tr h="92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том числе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задолжен­ность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Штрафы, пени и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иные санкции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99743"/>
                  </a:ext>
                </a:extLst>
              </a:tr>
              <a:tr h="183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 </a:t>
                      </a: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(сумма обязательств с процентами, состоящая из просроченной задолженности основного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обязательства (400 000,00 р.)  и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процентов по кредиту (150 000,00 р.).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Штрафы, пени в данный столбец не включаются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 </a:t>
                      </a: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(просроченная задолженность (400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000,00 р.)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 учетом процентов (150 000,00 р.).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Штрафы, пени в данный столбец не включаются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000,00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4456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39" y="461374"/>
            <a:ext cx="1783532" cy="3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511978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05581" y="6253316"/>
            <a:ext cx="3960331" cy="3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599611" y="635804"/>
            <a:ext cx="6418218" cy="13013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Столбец «Штрафы, пени и иные санкции»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сумма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начисленных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санкций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неустойки, штрафы,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пени, проценты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просрочку платежа,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убытки в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упущенной выгоды и др. </a:t>
            </a:r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Исполнительский сбор это отдельный вид обязательства, взыскиваемый судебными пристава-исполнителями и не относится к штрафа, пени и иным санкциям, выставленными другими кредиторами.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637451" y="5072988"/>
            <a:ext cx="6402100" cy="5988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b="1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Столбец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«Штрафы, пени и иные санкции» -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санкций, начисленных за неуплату обязательного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 (недоимки).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7" y="591713"/>
            <a:ext cx="4985784" cy="5652424"/>
          </a:xfrm>
          <a:prstGeom prst="rect">
            <a:avLst/>
          </a:prstGeom>
        </p:spPr>
      </p:pic>
      <p:sp>
        <p:nvSpPr>
          <p:cNvPr id="18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637451" y="5867785"/>
            <a:ext cx="6421020" cy="7173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обязательство,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связанное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обязанностью вернуть денежные средства. </a:t>
            </a:r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имущества в собственность, выполнение работ, оказание услуг и так далее. Укажите ФИО или наименование кредитора, номера и даты договоров, расписок и т.п.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4" y="2864137"/>
            <a:ext cx="4722243" cy="3743302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3313341" y="570637"/>
            <a:ext cx="1777360" cy="2535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/>
          </a:p>
        </p:txBody>
      </p:sp>
      <p:sp>
        <p:nvSpPr>
          <p:cNvPr id="22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618531" y="2149218"/>
            <a:ext cx="6394083" cy="13565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Столбец «Наименование налога, сбора или иного обязательного платежа»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налог на имущество физических лиц;</a:t>
            </a: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земельный налог;</a:t>
            </a: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транспортный налог;</a:t>
            </a: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штраф ГИБДД;</a:t>
            </a:r>
          </a:p>
          <a:p>
            <a:pPr algn="just"/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исполнительский сбор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5637451" y="3713741"/>
            <a:ext cx="6402100" cy="11363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b="1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Столбец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«Недоимка»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сумма неуплаченного налога, сбора или иного обязательного платежа.</a:t>
            </a: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Внесите размер просроченной задолженности на дату составления списка кредиторов и должников. Не учитывайте пени за просрочку платежа и иные финансовые санкции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5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10800000" flipV="1">
            <a:off x="4788620" y="1099549"/>
            <a:ext cx="732242" cy="607128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1607420" y="2999593"/>
            <a:ext cx="3992195" cy="330747"/>
          </a:xfrm>
          <a:prstGeom prst="bentConnector3">
            <a:avLst>
              <a:gd name="adj1" fmla="val 99908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>
            <a:off x="3597553" y="3514993"/>
            <a:ext cx="2030440" cy="610721"/>
          </a:xfrm>
          <a:prstGeom prst="bentConnector3">
            <a:avLst>
              <a:gd name="adj1" fmla="val 18713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>
            <a:off x="4859196" y="3620324"/>
            <a:ext cx="740415" cy="1752087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8" idx="1"/>
          </p:cNvCxnSpPr>
          <p:nvPr/>
        </p:nvCxnSpPr>
        <p:spPr>
          <a:xfrm rot="10800000">
            <a:off x="4563933" y="5939246"/>
            <a:ext cx="1073519" cy="28722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083929" y="567518"/>
            <a:ext cx="5968145" cy="10018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кредиторах, обязательства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которыми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возникли В РЕЗУЛЬТАТЕ предпринимательской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algn="just"/>
            <a:r>
              <a:rPr lang="ru-RU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заявлении о признании банкротом во внесудебном порядке  должно быть отмечено, что гражданин </a:t>
            </a:r>
            <a:r>
              <a:rPr lang="ru-RU" sz="11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или был зарегистрирован в качестве </a:t>
            </a:r>
            <a:r>
              <a:rPr lang="ru-RU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174870" y="2896740"/>
            <a:ext cx="5877204" cy="822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en-US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ДОЛЖНИКАХ ГРАЖДАНИНА</a:t>
            </a:r>
            <a:r>
              <a:rPr lang="en-US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является кредитором для других лиц, т.е. вносятся сведения о лицах, задолжавших заявителю), </a:t>
            </a:r>
            <a:r>
              <a:rPr lang="ru-RU" sz="1200" u="sng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возникших в результате предпринимательской </a:t>
            </a:r>
            <a:r>
              <a:rPr lang="ru-RU" sz="1200" u="sng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100" i="1" u="sng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083929" y="1738742"/>
            <a:ext cx="5968145" cy="3892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в соответствии с разъяснениями, указанными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I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162604" y="3935334"/>
            <a:ext cx="5883828" cy="4345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ЗАПОЛНЯЕТСЯ</a:t>
            </a: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1" y="565946"/>
            <a:ext cx="5372425" cy="173795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602188" y="512147"/>
            <a:ext cx="1876508" cy="357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3" y="2578997"/>
            <a:ext cx="5372425" cy="1920341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3602188" y="2585846"/>
            <a:ext cx="1876508" cy="357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1" y="4713942"/>
            <a:ext cx="5372425" cy="2052617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3579230" y="4713942"/>
            <a:ext cx="1876508" cy="357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ru-RU" dirty="0"/>
          </a:p>
        </p:txBody>
      </p:sp>
      <p:sp>
        <p:nvSpPr>
          <p:cNvPr id="29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169229" y="5021906"/>
            <a:ext cx="5877204" cy="9994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en-US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ДОЛЖНИКАХ ГРАЖДАНИНА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является кредитором для других лиц, т.е. вносятся сведения о лицах, задолжавших заявителю), которые </a:t>
            </a:r>
            <a:r>
              <a:rPr lang="ru-RU" sz="1200" u="sng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возникли в результате </a:t>
            </a:r>
            <a:r>
              <a:rPr lang="ru-RU" sz="1200" u="sng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предпринимательской деятельности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169229" y="6140208"/>
            <a:ext cx="5877204" cy="4345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ЗАПОЛНЯЕТСЯ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114925" y="1038225"/>
            <a:ext cx="89535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0800000">
            <a:off x="4326896" y="1449461"/>
            <a:ext cx="1769104" cy="466522"/>
          </a:xfrm>
          <a:prstGeom prst="bentConnector3">
            <a:avLst>
              <a:gd name="adj1" fmla="val 42124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181600" y="3307830"/>
            <a:ext cx="9144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0800000">
            <a:off x="4540444" y="3613667"/>
            <a:ext cx="1555556" cy="510659"/>
          </a:xfrm>
          <a:prstGeom prst="bentConnector3">
            <a:avLst>
              <a:gd name="adj1" fmla="val 44961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102659" y="5486369"/>
            <a:ext cx="1059945" cy="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10800000">
            <a:off x="4695826" y="5852038"/>
            <a:ext cx="1400175" cy="505437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486530"/>
            <a:ext cx="12192000" cy="6371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3250" y="-796"/>
            <a:ext cx="12205250" cy="487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СПИСКА КРЕДИТОРОВ И ДОЛЖНИКОВ ГРАЖДАНИНА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: скругленные углы 38">
            <a:extLst>
              <a:ext uri="{FF2B5EF4-FFF2-40B4-BE49-F238E27FC236}">
                <a16:creationId xmlns:a16="http://schemas.microsoft.com/office/drawing/2014/main" id="{43C9C62C-A8B9-48B6-9068-25D183CE24D5}"/>
              </a:ext>
            </a:extLst>
          </p:cNvPr>
          <p:cNvSpPr/>
          <p:nvPr/>
        </p:nvSpPr>
        <p:spPr>
          <a:xfrm>
            <a:off x="6791326" y="5304609"/>
            <a:ext cx="5285286" cy="9579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собственноручно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гражданином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его представителем (при его обращении). Проставляется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фамилия, имя и отчество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(допускаются инициалы)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подающего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кредиторов и должников гражданина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и дата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1" y="598986"/>
            <a:ext cx="5736356" cy="5854065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3997059" y="606039"/>
            <a:ext cx="1863258" cy="2702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09830" y="5867400"/>
            <a:ext cx="966108" cy="108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12356</TotalTime>
  <Words>2040</Words>
  <Application>Microsoft Office PowerPoint</Application>
  <PresentationFormat>Широкоэкранный</PresentationFormat>
  <Paragraphs>151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Камаева Светлана Юрьевна</dc:creator>
  <cp:lastModifiedBy>Камаева Светлана Юрьевна</cp:lastModifiedBy>
  <cp:revision>504</cp:revision>
  <cp:lastPrinted>2024-04-17T06:46:00Z</cp:lastPrinted>
  <dcterms:created xsi:type="dcterms:W3CDTF">2024-04-16T02:49:59Z</dcterms:created>
  <dcterms:modified xsi:type="dcterms:W3CDTF">2026-02-05T02:27:26Z</dcterms:modified>
</cp:coreProperties>
</file>